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92" r:id="rId2"/>
    <p:sldId id="286" r:id="rId3"/>
    <p:sldId id="299" r:id="rId4"/>
    <p:sldId id="298" r:id="rId5"/>
    <p:sldId id="295" r:id="rId6"/>
    <p:sldId id="293" r:id="rId7"/>
    <p:sldId id="300" r:id="rId8"/>
    <p:sldId id="301" r:id="rId9"/>
    <p:sldId id="290" r:id="rId10"/>
    <p:sldId id="296" r:id="rId11"/>
    <p:sldId id="294" r:id="rId12"/>
    <p:sldId id="297" r:id="rId13"/>
  </p:sldIdLst>
  <p:sldSz cx="9144000" cy="6858000" type="screen4x3"/>
  <p:notesSz cx="6858000" cy="9144000"/>
  <p:embeddedFontLst>
    <p:embeddedFont>
      <p:font typeface="산돌고딕 L" panose="02030504000101010101" pitchFamily="18" charset="-127"/>
      <p:regular r:id="rId15"/>
    </p:embeddedFont>
    <p:embeddedFont>
      <p:font typeface="-윤고딕310" panose="02030504000101010101" pitchFamily="18" charset="-127"/>
      <p:regular r:id="rId16"/>
    </p:embeddedFont>
    <p:embeddedFont>
      <p:font typeface="-윤고딕320" panose="02030504000101010101" pitchFamily="18" charset="-127"/>
      <p:regular r:id="rId17"/>
    </p:embeddedFont>
    <p:embeddedFont>
      <p:font typeface="-윤고딕330" panose="02030504000101010101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 Kyu Yu" initials="DKY" lastIdx="2" clrIdx="0">
    <p:extLst>
      <p:ext uri="{19B8F6BF-5375-455C-9EA6-DF929625EA0E}">
        <p15:presenceInfo xmlns:p15="http://schemas.microsoft.com/office/powerpoint/2012/main" userId="30b0010fde162a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2B"/>
    <a:srgbClr val="8095B2"/>
    <a:srgbClr val="E9E406"/>
    <a:srgbClr val="00B0F0"/>
    <a:srgbClr val="BD8C5C"/>
    <a:srgbClr val="FF9A0B"/>
    <a:srgbClr val="313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4" autoAdjust="0"/>
    <p:restoredTop sz="96441" autoAdjust="0"/>
  </p:normalViewPr>
  <p:slideViewPr>
    <p:cSldViewPr snapToGrid="0">
      <p:cViewPr varScale="1">
        <p:scale>
          <a:sx n="90" d="100"/>
          <a:sy n="90" d="100"/>
        </p:scale>
        <p:origin x="10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326E6-4244-44AD-A549-212FCF822588}" type="datetimeFigureOut">
              <a:rPr lang="ko-KR" altLang="en-US" smtClean="0"/>
              <a:pPr/>
              <a:t>2016-03-10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02021-00D0-4783-AA4B-1F32B60D64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525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BD4B-40DB-4B72-8D1A-253E1E021C99}" type="datetimeFigureOut">
              <a:rPr lang="ko-KR" altLang="en-US" smtClean="0"/>
              <a:pPr/>
              <a:t>2016-03-10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1065-9099-4669-9BD0-7FBECB9FAE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7404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BD4B-40DB-4B72-8D1A-253E1E021C99}" type="datetimeFigureOut">
              <a:rPr lang="ko-KR" altLang="en-US" smtClean="0"/>
              <a:pPr/>
              <a:t>2016-03-10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1065-9099-4669-9BD0-7FBECB9FAE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586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" y="0"/>
            <a:ext cx="9139428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BD4B-40DB-4B72-8D1A-253E1E021C99}" type="datetimeFigureOut">
              <a:rPr lang="ko-KR" altLang="en-US" smtClean="0"/>
              <a:pPr/>
              <a:t>2016-03-10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1065-9099-4669-9BD0-7FBECB9FAE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287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07837" y="106680"/>
            <a:ext cx="6984009" cy="6676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BD4B-40DB-4B72-8D1A-253E1E021C99}" type="datetimeFigureOut">
              <a:rPr lang="ko-KR" altLang="en-US" smtClean="0"/>
              <a:pPr/>
              <a:t>2016-03-10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1065-9099-4669-9BD0-7FBECB9FAE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716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BD4B-40DB-4B72-8D1A-253E1E021C99}" type="datetimeFigureOut">
              <a:rPr lang="ko-KR" altLang="en-US" smtClean="0"/>
              <a:pPr/>
              <a:t>2016-03-10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1065-9099-4669-9BD0-7FBECB9FAE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337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BD4B-40DB-4B72-8D1A-253E1E021C99}" type="datetimeFigureOut">
              <a:rPr lang="ko-KR" altLang="en-US" smtClean="0"/>
              <a:pPr/>
              <a:t>2016-03-10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1065-9099-4669-9BD0-7FBECB9FAE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8236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BD4B-40DB-4B72-8D1A-253E1E021C99}" type="datetimeFigureOut">
              <a:rPr lang="ko-KR" altLang="en-US" smtClean="0"/>
              <a:pPr/>
              <a:t>2016-03-10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1065-9099-4669-9BD0-7FBECB9FAE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408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BD4B-40DB-4B72-8D1A-253E1E021C99}" type="datetimeFigureOut">
              <a:rPr lang="ko-KR" altLang="en-US" smtClean="0"/>
              <a:pPr/>
              <a:t>2016-03-10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1065-9099-4669-9BD0-7FBECB9FAE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2400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BD4B-40DB-4B72-8D1A-253E1E021C99}" type="datetimeFigureOut">
              <a:rPr lang="ko-KR" altLang="en-US" smtClean="0"/>
              <a:pPr/>
              <a:t>2016-03-10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1065-9099-4669-9BD0-7FBECB9FAE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776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BD4B-40DB-4B72-8D1A-253E1E021C99}" type="datetimeFigureOut">
              <a:rPr lang="ko-KR" altLang="en-US" smtClean="0"/>
              <a:pPr/>
              <a:t>2016-03-10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1065-9099-4669-9BD0-7FBECB9FAE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91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DBD4B-40DB-4B72-8D1A-253E1E021C99}" type="datetimeFigureOut">
              <a:rPr lang="ko-KR" altLang="en-US" smtClean="0"/>
              <a:pPr/>
              <a:t>2016-03-10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C1065-9099-4669-9BD0-7FBECB9FAE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21745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1" r:id="rId9"/>
    <p:sldLayoutId id="2147483655" r:id="rId10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972313" y="4120357"/>
            <a:ext cx="31993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Aharoni" panose="02010803020104030203" pitchFamily="2" charset="-79"/>
              </a:rPr>
              <a:t>Team </a:t>
            </a:r>
            <a:r>
              <a:rPr lang="en-US" altLang="ko-KR" sz="2400" dirty="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Aharoni" panose="02010803020104030203" pitchFamily="2" charset="-79"/>
              </a:rPr>
              <a:t>7</a:t>
            </a:r>
            <a:r>
              <a:rPr lang="en-US" altLang="ko-KR" sz="2400" baseline="30000" dirty="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Aharoni" panose="02010803020104030203" pitchFamily="2" charset="-79"/>
              </a:rPr>
              <a:t>th</a:t>
            </a:r>
            <a:r>
              <a:rPr lang="en-US" altLang="ko-KR" sz="3000" dirty="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sz="3000" dirty="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Aharoni" panose="02010803020104030203" pitchFamily="2" charset="-79"/>
              </a:rPr>
              <a:t>BE:COME</a:t>
            </a:r>
            <a:endParaRPr lang="ko-KR" altLang="en-US" sz="3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88421" y="478885"/>
            <a:ext cx="5875637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63727" y="6401315"/>
            <a:ext cx="8297562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64316" y="4844861"/>
            <a:ext cx="6815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어플리케이션을 통한 실내 도면 제공과</a:t>
            </a:r>
            <a:r>
              <a:rPr lang="en-US" altLang="ko-KR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비콘을</a:t>
            </a:r>
            <a:r>
              <a:rPr lang="ko-KR" altLang="en-US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통한 사용자와 시설의 위치 파악</a:t>
            </a:r>
            <a:r>
              <a:rPr lang="en-US" altLang="ko-KR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및 </a:t>
            </a:r>
            <a:r>
              <a:rPr lang="en-US" altLang="ko-KR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NFC</a:t>
            </a:r>
            <a:r>
              <a:rPr lang="ko-KR" altLang="en-US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QR</a:t>
            </a:r>
            <a:r>
              <a:rPr lang="ko-KR" altLang="en-US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코드를 통한 시설 상세 정보 제공 서비스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226" y="1780811"/>
            <a:ext cx="2339548" cy="233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/>
          <p:cNvCxnSpPr/>
          <p:nvPr/>
        </p:nvCxnSpPr>
        <p:spPr>
          <a:xfrm flipH="1">
            <a:off x="1728938" y="857250"/>
            <a:ext cx="270711" cy="3537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87574" y="4412798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125" b="1" dirty="0">
              <a:solidFill>
                <a:schemeClr val="bg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3920" y="2261597"/>
            <a:ext cx="9973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주제</a:t>
            </a:r>
            <a:endParaRPr lang="en-US" altLang="ko-KR" sz="900" b="1" dirty="0">
              <a:solidFill>
                <a:schemeClr val="accent6">
                  <a:lumMod val="40000"/>
                  <a:lumOff val="6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개요</a:t>
            </a:r>
            <a:endParaRPr lang="en-US" altLang="ko-KR" sz="900" b="1" dirty="0">
              <a:solidFill>
                <a:schemeClr val="accent6">
                  <a:lumMod val="40000"/>
                  <a:lumOff val="6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목표</a:t>
            </a:r>
            <a:endParaRPr lang="en-US" altLang="ko-KR" sz="900" b="1" dirty="0">
              <a:solidFill>
                <a:schemeClr val="accent6">
                  <a:lumMod val="40000"/>
                  <a:lumOff val="6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수익모델</a:t>
            </a:r>
            <a:endParaRPr lang="en-US" altLang="ko-KR" sz="1500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역할분담</a:t>
            </a:r>
            <a:endParaRPr lang="en-US" altLang="ko-KR" sz="900" b="1" dirty="0">
              <a:solidFill>
                <a:schemeClr val="accent6">
                  <a:lumMod val="40000"/>
                  <a:lumOff val="6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계획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48892" y="2224603"/>
            <a:ext cx="342454" cy="4205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48893" y="4212596"/>
            <a:ext cx="342453" cy="4205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27600" y="1764496"/>
            <a:ext cx="1936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광고 수수료</a:t>
            </a:r>
            <a:endParaRPr lang="ko-KR" altLang="en-US" sz="1500" b="1" dirty="0">
              <a:solidFill>
                <a:schemeClr val="bg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17640" y="1734863"/>
            <a:ext cx="1936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도면 제작</a:t>
            </a:r>
            <a:endParaRPr lang="ko-KR" altLang="en-US" sz="1500" b="1" dirty="0">
              <a:solidFill>
                <a:schemeClr val="bg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27600" y="4490102"/>
            <a:ext cx="1936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장치 </a:t>
            </a:r>
            <a:r>
              <a:rPr lang="en-US" altLang="ko-KR" sz="15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AS</a:t>
            </a:r>
            <a:endParaRPr lang="ko-KR" altLang="en-US" sz="1500" b="1" dirty="0">
              <a:solidFill>
                <a:schemeClr val="bg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17640" y="4492998"/>
            <a:ext cx="19361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도면 데이터 제공</a:t>
            </a:r>
            <a:endParaRPr lang="ko-KR" altLang="en-US" sz="1500" b="1" dirty="0">
              <a:solidFill>
                <a:schemeClr val="bg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663784" y="1951205"/>
            <a:ext cx="1816431" cy="1816431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수익</a:t>
            </a:r>
            <a:endParaRPr lang="ko-KR" altLang="en-US" sz="4400" b="1" dirty="0">
              <a:solidFill>
                <a:schemeClr val="bg1">
                  <a:lumMod val="85000"/>
                  <a:lumOff val="1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88421" y="478885"/>
            <a:ext cx="5875637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3727" y="6401315"/>
            <a:ext cx="8297562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0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0.04722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 animBg="1"/>
      <p:bldP spid="3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/>
          <p:cNvCxnSpPr/>
          <p:nvPr/>
        </p:nvCxnSpPr>
        <p:spPr>
          <a:xfrm flipH="1">
            <a:off x="1728938" y="857250"/>
            <a:ext cx="270711" cy="3537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3920" y="2261597"/>
            <a:ext cx="9973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주제</a:t>
            </a:r>
            <a:endParaRPr lang="en-US" altLang="ko-KR" sz="900" b="1" dirty="0">
              <a:solidFill>
                <a:schemeClr val="accent6">
                  <a:lumMod val="40000"/>
                  <a:lumOff val="6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개요</a:t>
            </a:r>
            <a:endParaRPr lang="en-US" altLang="ko-KR" sz="900" b="1" dirty="0">
              <a:solidFill>
                <a:schemeClr val="accent6">
                  <a:lumMod val="40000"/>
                  <a:lumOff val="6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목표</a:t>
            </a:r>
            <a:endParaRPr lang="en-US" altLang="ko-KR" sz="900" b="1" dirty="0">
              <a:solidFill>
                <a:schemeClr val="accent6">
                  <a:lumMod val="40000"/>
                  <a:lumOff val="6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수익모델</a:t>
            </a:r>
            <a:endParaRPr lang="en-US" altLang="ko-KR" sz="900" b="1" dirty="0">
              <a:solidFill>
                <a:schemeClr val="accent6">
                  <a:lumMod val="40000"/>
                  <a:lumOff val="6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역할분담</a:t>
            </a:r>
            <a:endParaRPr lang="en-US" altLang="ko-KR" sz="1500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계획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48892" y="2224603"/>
            <a:ext cx="342454" cy="4205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48893" y="4212596"/>
            <a:ext cx="342453" cy="4205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663784" y="1951205"/>
            <a:ext cx="1816431" cy="1816431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역할분담</a:t>
            </a:r>
            <a:endParaRPr lang="ko-KR" altLang="en-US" sz="3600" b="1" dirty="0">
              <a:solidFill>
                <a:schemeClr val="bg1">
                  <a:lumMod val="85000"/>
                  <a:lumOff val="1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46216" y="2387092"/>
            <a:ext cx="231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유동규 </a:t>
            </a:r>
            <a:r>
              <a:rPr lang="en-US" altLang="ko-KR" sz="12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| </a:t>
            </a:r>
            <a:r>
              <a:rPr lang="ko-KR" altLang="en-US" sz="12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기획 및 전체 제작</a:t>
            </a:r>
            <a:endParaRPr lang="ko-KR" alt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46216" y="2822519"/>
            <a:ext cx="263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박동원 </a:t>
            </a:r>
            <a:r>
              <a:rPr lang="en-US" altLang="ko-KR" sz="12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| </a:t>
            </a:r>
            <a:r>
              <a:rPr lang="ko-KR" altLang="en-US" sz="12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도면 및 프로그램 제작</a:t>
            </a:r>
            <a:endParaRPr lang="ko-KR" alt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46216" y="3254498"/>
            <a:ext cx="263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이승진 </a:t>
            </a:r>
            <a:r>
              <a:rPr lang="en-US" altLang="ko-KR" sz="12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| </a:t>
            </a:r>
            <a:r>
              <a:rPr lang="ko-KR" altLang="en-US" sz="12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어플리케이션 제작</a:t>
            </a:r>
            <a:endParaRPr lang="ko-KR" alt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46216" y="3692106"/>
            <a:ext cx="263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권성대 </a:t>
            </a:r>
            <a:r>
              <a:rPr lang="en-US" altLang="ko-KR" sz="12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| </a:t>
            </a:r>
            <a:r>
              <a:rPr lang="ko-KR" altLang="en-US" sz="12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서버 구축</a:t>
            </a:r>
            <a:endParaRPr lang="ko-KR" alt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81352" y="2387092"/>
            <a:ext cx="263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정무규</a:t>
            </a:r>
            <a:r>
              <a:rPr lang="ko-KR" altLang="en-US" sz="12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| </a:t>
            </a:r>
            <a:r>
              <a:rPr lang="ko-KR" altLang="en-US" sz="12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마케팅 전략 수립</a:t>
            </a:r>
            <a:endParaRPr lang="ko-KR" alt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81352" y="2817551"/>
            <a:ext cx="2632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임종민 </a:t>
            </a:r>
            <a:r>
              <a:rPr lang="en-US" altLang="ko-KR" sz="12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| </a:t>
            </a:r>
            <a:r>
              <a:rPr lang="ko-KR" altLang="en-US" sz="12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경영 전략 수립</a:t>
            </a:r>
            <a:endParaRPr lang="ko-KR" alt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46216" y="1824493"/>
            <a:ext cx="2317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컴퓨터 </a:t>
            </a:r>
            <a:r>
              <a:rPr lang="en-US" altLang="ko-KR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en-US" sz="2000" b="1" dirty="0">
              <a:solidFill>
                <a:schemeClr val="bg1">
                  <a:lumMod val="95000"/>
                  <a:lumOff val="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81352" y="1833522"/>
            <a:ext cx="2317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경영 </a:t>
            </a:r>
            <a:r>
              <a:rPr lang="en-US" altLang="ko-KR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en-US" sz="2000" b="1" dirty="0">
              <a:solidFill>
                <a:schemeClr val="bg1">
                  <a:lumMod val="95000"/>
                  <a:lumOff val="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88421" y="478885"/>
            <a:ext cx="5875637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63727" y="6401315"/>
            <a:ext cx="8297562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66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0.04722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/>
      <p:bldP spid="27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/>
          <p:cNvCxnSpPr/>
          <p:nvPr/>
        </p:nvCxnSpPr>
        <p:spPr>
          <a:xfrm flipH="1">
            <a:off x="1728938" y="857250"/>
            <a:ext cx="270711" cy="3537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3920" y="2261597"/>
            <a:ext cx="9973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주제</a:t>
            </a:r>
            <a:endParaRPr lang="en-US" altLang="ko-KR" sz="900" b="1" dirty="0">
              <a:solidFill>
                <a:schemeClr val="accent6">
                  <a:lumMod val="40000"/>
                  <a:lumOff val="6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개요</a:t>
            </a:r>
            <a:endParaRPr lang="en-US" altLang="ko-KR" sz="900" b="1" dirty="0">
              <a:solidFill>
                <a:schemeClr val="accent6">
                  <a:lumMod val="40000"/>
                  <a:lumOff val="6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목표</a:t>
            </a:r>
            <a:endParaRPr lang="en-US" altLang="ko-KR" sz="900" b="1" dirty="0">
              <a:solidFill>
                <a:schemeClr val="accent6">
                  <a:lumMod val="40000"/>
                  <a:lumOff val="6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수익모델</a:t>
            </a:r>
            <a:endParaRPr lang="en-US" altLang="ko-KR" sz="900" b="1" dirty="0">
              <a:solidFill>
                <a:schemeClr val="accent6">
                  <a:lumMod val="40000"/>
                  <a:lumOff val="6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역할분담</a:t>
            </a:r>
            <a:endParaRPr lang="en-US" altLang="ko-KR" sz="900" b="1" dirty="0">
              <a:solidFill>
                <a:schemeClr val="accent6">
                  <a:lumMod val="40000"/>
                  <a:lumOff val="6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계획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48892" y="2224603"/>
            <a:ext cx="342454" cy="4205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48893" y="4212596"/>
            <a:ext cx="342453" cy="4205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79242" y="2589493"/>
            <a:ext cx="8035958" cy="1499100"/>
            <a:chOff x="979242" y="2589493"/>
            <a:chExt cx="8035958" cy="1499100"/>
          </a:xfrm>
        </p:grpSpPr>
        <p:cxnSp>
          <p:nvCxnSpPr>
            <p:cNvPr id="93" name="직선 화살표 연결선 92"/>
            <p:cNvCxnSpPr/>
            <p:nvPr/>
          </p:nvCxnSpPr>
          <p:spPr>
            <a:xfrm>
              <a:off x="5079033" y="3923719"/>
              <a:ext cx="2599747" cy="1"/>
            </a:xfrm>
            <a:prstGeom prst="straightConnector1">
              <a:avLst/>
            </a:prstGeom>
            <a:ln>
              <a:solidFill>
                <a:schemeClr val="bg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모서리가 둥근 직사각형 57"/>
            <p:cNvSpPr/>
            <p:nvPr/>
          </p:nvSpPr>
          <p:spPr>
            <a:xfrm>
              <a:off x="979242" y="2589493"/>
              <a:ext cx="1739416" cy="672860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서버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구축 및</a:t>
              </a:r>
              <a:endParaRPr lang="en-US" altLang="ko-KR" sz="1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도면 제작 프로그램 제작</a:t>
              </a:r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2718658" y="2883802"/>
              <a:ext cx="477623" cy="905180"/>
              <a:chOff x="4598202" y="2352675"/>
              <a:chExt cx="600903" cy="2943225"/>
            </a:xfrm>
            <a:solidFill>
              <a:schemeClr val="tx2">
                <a:lumMod val="90000"/>
              </a:schemeClr>
            </a:solidFill>
          </p:grpSpPr>
          <p:cxnSp>
            <p:nvCxnSpPr>
              <p:cNvPr id="71" name="직선 화살표 연결선 70"/>
              <p:cNvCxnSpPr/>
              <p:nvPr/>
            </p:nvCxnSpPr>
            <p:spPr>
              <a:xfrm>
                <a:off x="4598202" y="2352675"/>
                <a:ext cx="600903" cy="0"/>
              </a:xfrm>
              <a:prstGeom prst="straightConnector1">
                <a:avLst/>
              </a:prstGeom>
              <a:grpFill/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4800600" y="2352675"/>
                <a:ext cx="0" cy="2943225"/>
              </a:xfrm>
              <a:prstGeom prst="line">
                <a:avLst/>
              </a:prstGeom>
              <a:grpFill/>
              <a:ln>
                <a:solidFill>
                  <a:schemeClr val="bg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화살표 연결선 84"/>
              <p:cNvCxnSpPr/>
              <p:nvPr/>
            </p:nvCxnSpPr>
            <p:spPr>
              <a:xfrm>
                <a:off x="4800600" y="5295900"/>
                <a:ext cx="398505" cy="0"/>
              </a:xfrm>
              <a:prstGeom prst="straightConnector1">
                <a:avLst/>
              </a:prstGeom>
              <a:grpFill/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모서리가 둥근 직사각형 86"/>
            <p:cNvSpPr/>
            <p:nvPr/>
          </p:nvSpPr>
          <p:spPr>
            <a:xfrm>
              <a:off x="3257543" y="2653188"/>
              <a:ext cx="1796589" cy="508157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사용자 어플리케이션 제작</a:t>
              </a:r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3282444" y="3489368"/>
              <a:ext cx="1796589" cy="599225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마케팅 전략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구상</a:t>
              </a:r>
              <a:endParaRPr lang="en-US" altLang="ko-KR" sz="11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추가 </a:t>
              </a:r>
              <a:r>
                <a:rPr lang="ko-KR" altLang="en-US" sz="1100" dirty="0" err="1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컨텐츠</a:t>
              </a:r>
              <a:r>
                <a:rPr lang="ko-KR" altLang="en-US" sz="11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구상</a:t>
              </a:r>
            </a:p>
          </p:txBody>
        </p:sp>
        <p:cxnSp>
          <p:nvCxnSpPr>
            <p:cNvPr id="90" name="직선 화살표 연결선 89"/>
            <p:cNvCxnSpPr>
              <a:stCxn id="87" idx="3"/>
            </p:cNvCxnSpPr>
            <p:nvPr/>
          </p:nvCxnSpPr>
          <p:spPr>
            <a:xfrm>
              <a:off x="5054132" y="2907267"/>
              <a:ext cx="473457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모서리가 둥근 직사각형 90"/>
            <p:cNvSpPr/>
            <p:nvPr/>
          </p:nvSpPr>
          <p:spPr>
            <a:xfrm>
              <a:off x="5593017" y="2653188"/>
              <a:ext cx="1796589" cy="508157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관리자 어플리케이션 제작</a:t>
              </a:r>
            </a:p>
          </p:txBody>
        </p:sp>
        <p:cxnSp>
          <p:nvCxnSpPr>
            <p:cNvPr id="92" name="직선 화살표 연결선 91"/>
            <p:cNvCxnSpPr/>
            <p:nvPr/>
          </p:nvCxnSpPr>
          <p:spPr>
            <a:xfrm>
              <a:off x="7389606" y="2870562"/>
              <a:ext cx="289173" cy="586481"/>
            </a:xfrm>
            <a:prstGeom prst="straightConnector1">
              <a:avLst/>
            </a:prstGeom>
            <a:ln>
              <a:solidFill>
                <a:schemeClr val="bg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모서리가 둥근 직사각형 99"/>
            <p:cNvSpPr/>
            <p:nvPr/>
          </p:nvSpPr>
          <p:spPr>
            <a:xfrm>
              <a:off x="7678779" y="3457043"/>
              <a:ext cx="1336421" cy="466676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테스팅</a:t>
              </a:r>
              <a:r>
                <a:rPr lang="ko-KR" altLang="en-US" sz="12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및 마무리</a:t>
              </a:r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88421" y="478885"/>
            <a:ext cx="5875637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63727" y="6401315"/>
            <a:ext cx="8297562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29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83920" y="2224603"/>
            <a:ext cx="997324" cy="2031955"/>
            <a:chOff x="9001302" y="3486978"/>
            <a:chExt cx="1597794" cy="3255356"/>
          </a:xfrm>
        </p:grpSpPr>
        <p:sp>
          <p:nvSpPr>
            <p:cNvPr id="18" name="TextBox 17"/>
            <p:cNvSpPr txBox="1"/>
            <p:nvPr/>
          </p:nvSpPr>
          <p:spPr>
            <a:xfrm>
              <a:off x="9001302" y="3546247"/>
              <a:ext cx="1597794" cy="3106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500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주제</a:t>
              </a:r>
              <a:endParaRPr lang="en-US" altLang="ko-KR" sz="12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개요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목표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수익모델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역할분담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계획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9105381" y="3486978"/>
              <a:ext cx="548638" cy="3255356"/>
              <a:chOff x="9082594" y="3422194"/>
              <a:chExt cx="693020" cy="3255356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9082594" y="3422194"/>
                <a:ext cx="693020" cy="67377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082595" y="6610172"/>
                <a:ext cx="693019" cy="67378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438" y="1118564"/>
            <a:ext cx="5165124" cy="26948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10" y="2102987"/>
            <a:ext cx="420128" cy="42012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98" y="2361373"/>
            <a:ext cx="420128" cy="42012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101" y="2993212"/>
            <a:ext cx="420128" cy="42012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49" y="2724307"/>
            <a:ext cx="420128" cy="42012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888" y="3009688"/>
            <a:ext cx="420128" cy="420128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>
            <a:off x="88421" y="478885"/>
            <a:ext cx="5875637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63727" y="6401315"/>
            <a:ext cx="8297562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00191 0.13195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48148E-6 L 1.94444E-6 0.01967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94444E-6 1.48148E-6 L 1.94444E-6 0.0196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38889E-6 1.85185E-6 L -1.38889E-6 0.01967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4.72222E-6 2.22222E-6 L -4.72222E-6 0.0196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5E-6 -4.44444E-6 L -2.5E-6 0.01968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3" t="7261" r="12666" b="7321"/>
          <a:stretch/>
        </p:blipFill>
        <p:spPr>
          <a:xfrm>
            <a:off x="713064" y="478885"/>
            <a:ext cx="7717872" cy="5897461"/>
          </a:xfrm>
          <a:prstGeom prst="rect">
            <a:avLst/>
          </a:prstGeom>
          <a:effectLst>
            <a:softEdge rad="1270000"/>
          </a:effectLst>
        </p:spPr>
      </p:pic>
      <p:grpSp>
        <p:nvGrpSpPr>
          <p:cNvPr id="17" name="그룹 16"/>
          <p:cNvGrpSpPr/>
          <p:nvPr/>
        </p:nvGrpSpPr>
        <p:grpSpPr>
          <a:xfrm>
            <a:off x="283920" y="2224603"/>
            <a:ext cx="997324" cy="2031955"/>
            <a:chOff x="9001302" y="3486978"/>
            <a:chExt cx="1597794" cy="3255356"/>
          </a:xfrm>
        </p:grpSpPr>
        <p:sp>
          <p:nvSpPr>
            <p:cNvPr id="18" name="TextBox 17"/>
            <p:cNvSpPr txBox="1"/>
            <p:nvPr/>
          </p:nvSpPr>
          <p:spPr>
            <a:xfrm>
              <a:off x="9001302" y="3546247"/>
              <a:ext cx="1597794" cy="3106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500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주제</a:t>
              </a:r>
              <a:endParaRPr lang="en-US" altLang="ko-KR" sz="12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개요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목표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수익모델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역할분담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계획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9105381" y="3486978"/>
              <a:ext cx="548638" cy="3255356"/>
              <a:chOff x="9082594" y="3422194"/>
              <a:chExt cx="693020" cy="3255356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9082594" y="3422194"/>
                <a:ext cx="693020" cy="67377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082595" y="6610172"/>
                <a:ext cx="693019" cy="67378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3962698" y="2332105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 smtClean="0">
                <a:ln w="12700">
                  <a:solidFill>
                    <a:schemeClr val="bg1"/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  <a:endParaRPr lang="ko-KR" altLang="en-US" sz="13800" dirty="0">
              <a:ln w="12700">
                <a:solidFill>
                  <a:schemeClr val="bg1"/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8421" y="478885"/>
            <a:ext cx="5875637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63727" y="6401315"/>
            <a:ext cx="8297562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71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965362" y="2812707"/>
            <a:ext cx="5850924" cy="23848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2193001" y="4187396"/>
            <a:ext cx="716692" cy="840260"/>
          </a:xfrm>
          <a:prstGeom prst="wedgeRectCallou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75" b="1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빈폴</a:t>
            </a:r>
            <a:endParaRPr lang="en-US" altLang="ko-KR" sz="675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75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의류</a:t>
            </a:r>
            <a:r>
              <a:rPr lang="en-US" altLang="ko-KR" sz="675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ko-KR" altLang="en-US" sz="675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패션잡화</a:t>
            </a:r>
            <a:endParaRPr lang="en-US" altLang="ko-KR" sz="675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675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675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사각형 설명선 18"/>
          <p:cNvSpPr/>
          <p:nvPr/>
        </p:nvSpPr>
        <p:spPr>
          <a:xfrm>
            <a:off x="7086601" y="3164875"/>
            <a:ext cx="716692" cy="840260"/>
          </a:xfrm>
          <a:prstGeom prst="wedgeRectCallou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75" b="1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아디다스</a:t>
            </a:r>
            <a:endParaRPr lang="en-US" altLang="ko-KR" sz="675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75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스포츠용품</a:t>
            </a:r>
            <a:endParaRPr lang="en-US" altLang="ko-KR" sz="675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83920" y="2224603"/>
            <a:ext cx="997324" cy="2031955"/>
            <a:chOff x="9001302" y="3486978"/>
            <a:chExt cx="1597794" cy="3255356"/>
          </a:xfrm>
        </p:grpSpPr>
        <p:sp>
          <p:nvSpPr>
            <p:cNvPr id="18" name="TextBox 17"/>
            <p:cNvSpPr txBox="1"/>
            <p:nvPr/>
          </p:nvSpPr>
          <p:spPr>
            <a:xfrm>
              <a:off x="9001302" y="3546247"/>
              <a:ext cx="1597794" cy="3106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500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주제</a:t>
              </a:r>
              <a:endParaRPr lang="en-US" altLang="ko-KR" sz="12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개요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목표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수익모델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역할분담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계획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9105381" y="3486978"/>
              <a:ext cx="548638" cy="3255356"/>
              <a:chOff x="9082594" y="3422194"/>
              <a:chExt cx="693020" cy="3255356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9082594" y="3422194"/>
                <a:ext cx="693020" cy="67377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082595" y="6610172"/>
                <a:ext cx="693019" cy="67378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2203847" y="1951493"/>
            <a:ext cx="47363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“</a:t>
            </a:r>
            <a:r>
              <a:rPr lang="ko-KR" altLang="en-US" sz="2100" b="1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실내 위치 기반 서비스 플랫폼</a:t>
            </a:r>
            <a:r>
              <a:rPr lang="en-US" altLang="ko-KR" sz="2100" b="1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”</a:t>
            </a:r>
            <a:endParaRPr lang="ko-KR" altLang="en-US" sz="2100" b="1" dirty="0"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cxnSp>
        <p:nvCxnSpPr>
          <p:cNvPr id="4" name="직선 연결선 3"/>
          <p:cNvCxnSpPr>
            <a:stCxn id="13" idx="1"/>
          </p:cNvCxnSpPr>
          <p:nvPr/>
        </p:nvCxnSpPr>
        <p:spPr>
          <a:xfrm flipH="1" flipV="1">
            <a:off x="2831053" y="2906801"/>
            <a:ext cx="891748" cy="13521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27010" y="2681842"/>
            <a:ext cx="8867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사용자 위치</a:t>
            </a:r>
          </a:p>
        </p:txBody>
      </p:sp>
      <p:sp>
        <p:nvSpPr>
          <p:cNvPr id="13" name="타원 12"/>
          <p:cNvSpPr/>
          <p:nvPr/>
        </p:nvSpPr>
        <p:spPr>
          <a:xfrm>
            <a:off x="3695638" y="4230958"/>
            <a:ext cx="185478" cy="191384"/>
          </a:xfrm>
          <a:prstGeom prst="ellipse">
            <a:avLst/>
          </a:prstGeom>
          <a:ln w="19050">
            <a:solidFill>
              <a:schemeClr val="bg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88421" y="478885"/>
            <a:ext cx="5875637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63727" y="6401315"/>
            <a:ext cx="8297562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6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687885" y="1641370"/>
            <a:ext cx="1115864" cy="1494223"/>
            <a:chOff x="3664176" y="2521178"/>
            <a:chExt cx="1815648" cy="243128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4176" y="2521178"/>
              <a:ext cx="1815648" cy="1815646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3684923" y="4351513"/>
              <a:ext cx="1774155" cy="600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QR Code</a:t>
              </a:r>
              <a:endParaRPr lang="ko-KR" alt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232464" y="1734060"/>
            <a:ext cx="989374" cy="1431059"/>
            <a:chOff x="3767086" y="2603847"/>
            <a:chExt cx="1609834" cy="232850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66" t="5627" r="12078" b="7268"/>
            <a:stretch/>
          </p:blipFill>
          <p:spPr>
            <a:xfrm>
              <a:off x="3773544" y="2603847"/>
              <a:ext cx="1598426" cy="161009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767086" y="4331407"/>
              <a:ext cx="1609834" cy="600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NFC tag</a:t>
              </a:r>
              <a:endParaRPr lang="ko-KR" alt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662702" y="1760376"/>
            <a:ext cx="1484702" cy="1404743"/>
            <a:chOff x="3375679" y="2667010"/>
            <a:chExt cx="2415794" cy="2285692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10" y="2667010"/>
              <a:ext cx="1523980" cy="152397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375679" y="4351753"/>
              <a:ext cx="2415794" cy="600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Google Maps</a:t>
              </a:r>
              <a:endParaRPr lang="ko-KR" altLang="en-US" dirty="0">
                <a:solidFill>
                  <a:schemeClr val="bg1">
                    <a:lumMod val="85000"/>
                    <a:lumOff val="1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272303" y="1760376"/>
            <a:ext cx="1505540" cy="1483909"/>
            <a:chOff x="3347156" y="2727848"/>
            <a:chExt cx="2449698" cy="241450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86" t="25912" r="15768" b="27661"/>
            <a:stretch/>
          </p:blipFill>
          <p:spPr>
            <a:xfrm>
              <a:off x="3602339" y="2727848"/>
              <a:ext cx="1969925" cy="1374363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347156" y="4240929"/>
              <a:ext cx="2449698" cy="901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도면 프로그램 및</a:t>
              </a:r>
              <a:endParaRPr lang="en-US" altLang="ko-KR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  <a:p>
              <a:pPr algn="ctr"/>
              <a:r>
                <a:rPr lang="ko-KR" altLang="en-US" sz="15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탐색 </a:t>
              </a:r>
              <a:r>
                <a:rPr lang="en-US" altLang="ko-KR" sz="15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App</a:t>
              </a:r>
              <a:endParaRPr lang="ko-KR" altLang="en-US" sz="1500" dirty="0">
                <a:solidFill>
                  <a:schemeClr val="bg1">
                    <a:lumMod val="85000"/>
                    <a:lumOff val="1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978004" y="3277355"/>
            <a:ext cx="1199786" cy="1532640"/>
            <a:chOff x="3584890" y="2458906"/>
            <a:chExt cx="1952200" cy="2493796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3" t="13267" r="12646" b="14244"/>
            <a:stretch/>
          </p:blipFill>
          <p:spPr>
            <a:xfrm>
              <a:off x="3584890" y="2458906"/>
              <a:ext cx="1952200" cy="185834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830828" y="4351753"/>
              <a:ext cx="1505501" cy="600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Beacon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83920" y="2224603"/>
            <a:ext cx="997324" cy="2031955"/>
            <a:chOff x="9001302" y="3486978"/>
            <a:chExt cx="1597794" cy="3255356"/>
          </a:xfrm>
        </p:grpSpPr>
        <p:sp>
          <p:nvSpPr>
            <p:cNvPr id="32" name="TextBox 31"/>
            <p:cNvSpPr txBox="1"/>
            <p:nvPr/>
          </p:nvSpPr>
          <p:spPr>
            <a:xfrm>
              <a:off x="9001302" y="3546247"/>
              <a:ext cx="1597794" cy="3106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500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주제</a:t>
              </a:r>
              <a:endParaRPr lang="en-US" altLang="ko-KR" sz="12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개요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목표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수익모델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역할분담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계획</a:t>
              </a: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9105381" y="3486978"/>
              <a:ext cx="548638" cy="3255356"/>
              <a:chOff x="9082594" y="3422194"/>
              <a:chExt cx="693020" cy="3255356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9082594" y="3422194"/>
                <a:ext cx="693020" cy="67377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9082595" y="6610172"/>
                <a:ext cx="693019" cy="67378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cxnSp>
        <p:nvCxnSpPr>
          <p:cNvPr id="38" name="직선 연결선 37"/>
          <p:cNvCxnSpPr/>
          <p:nvPr/>
        </p:nvCxnSpPr>
        <p:spPr>
          <a:xfrm>
            <a:off x="88421" y="478885"/>
            <a:ext cx="5875637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163727" y="6401315"/>
            <a:ext cx="8297562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-2.91667E-6 0.0525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-2.08333E-6 0.0525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4.16667E-6 0.0525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8.33333E-7 0.05255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1.04167E-6 0.05255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83920" y="2224603"/>
            <a:ext cx="997324" cy="2031955"/>
            <a:chOff x="9001302" y="3486978"/>
            <a:chExt cx="1597794" cy="3255356"/>
          </a:xfrm>
        </p:grpSpPr>
        <p:sp>
          <p:nvSpPr>
            <p:cNvPr id="14" name="TextBox 13"/>
            <p:cNvSpPr txBox="1"/>
            <p:nvPr/>
          </p:nvSpPr>
          <p:spPr>
            <a:xfrm>
              <a:off x="9001302" y="3546247"/>
              <a:ext cx="1597794" cy="3106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주제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500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개요</a:t>
              </a:r>
              <a:endParaRPr lang="en-US" altLang="ko-KR" sz="15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목표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수익모델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역할분담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계획</a:t>
              </a:r>
            </a:p>
          </p:txBody>
        </p:sp>
        <p:grpSp>
          <p:nvGrpSpPr>
            <p:cNvPr id="17" name="그룹 19"/>
            <p:cNvGrpSpPr/>
            <p:nvPr/>
          </p:nvGrpSpPr>
          <p:grpSpPr>
            <a:xfrm>
              <a:off x="9105393" y="3486978"/>
              <a:ext cx="548639" cy="3255356"/>
              <a:chOff x="9082594" y="3422194"/>
              <a:chExt cx="693020" cy="325535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9082594" y="3422194"/>
                <a:ext cx="693020" cy="67377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9082596" y="6610172"/>
                <a:ext cx="693018" cy="67378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1707311" y="1612054"/>
            <a:ext cx="5531669" cy="3928056"/>
            <a:chOff x="1707311" y="1612054"/>
            <a:chExt cx="5531669" cy="39280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19" y="1809762"/>
              <a:ext cx="5333961" cy="3238476"/>
            </a:xfrm>
            <a:prstGeom prst="rect">
              <a:avLst/>
            </a:prstGeom>
            <a:effectLst>
              <a:outerShdw blurRad="190500" sx="101000" sy="101000" algn="c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3" name="타원 2"/>
            <p:cNvSpPr/>
            <p:nvPr/>
          </p:nvSpPr>
          <p:spPr>
            <a:xfrm>
              <a:off x="1707311" y="1612054"/>
              <a:ext cx="395416" cy="3954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64726" y="5170778"/>
              <a:ext cx="1614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실내 도면 </a:t>
              </a:r>
              <a:r>
                <a:rPr lang="ko-KR" altLang="en-US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제작</a:t>
              </a:r>
              <a:endPara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88421" y="478885"/>
            <a:ext cx="5875637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63727" y="6401315"/>
            <a:ext cx="8297562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15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6" t="5627" r="12078" b="7268"/>
          <a:stretch/>
        </p:blipFill>
        <p:spPr>
          <a:xfrm>
            <a:off x="5796859" y="4328602"/>
            <a:ext cx="989848" cy="997072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03" y="2955668"/>
            <a:ext cx="1224258" cy="122425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isometricTopUp"/>
            <a:lightRig rig="threePt" dir="t"/>
          </a:scene3d>
        </p:spPr>
      </p:pic>
      <p:grpSp>
        <p:nvGrpSpPr>
          <p:cNvPr id="13" name="그룹 12"/>
          <p:cNvGrpSpPr/>
          <p:nvPr/>
        </p:nvGrpSpPr>
        <p:grpSpPr>
          <a:xfrm>
            <a:off x="283920" y="2224603"/>
            <a:ext cx="997324" cy="2031955"/>
            <a:chOff x="9001302" y="3486978"/>
            <a:chExt cx="1597794" cy="3255356"/>
          </a:xfrm>
        </p:grpSpPr>
        <p:sp>
          <p:nvSpPr>
            <p:cNvPr id="14" name="TextBox 13"/>
            <p:cNvSpPr txBox="1"/>
            <p:nvPr/>
          </p:nvSpPr>
          <p:spPr>
            <a:xfrm>
              <a:off x="9001302" y="3546247"/>
              <a:ext cx="1597794" cy="3106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주제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500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개요</a:t>
              </a:r>
              <a:endParaRPr lang="en-US" altLang="ko-KR" sz="15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목표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수익모델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역할분담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계획</a:t>
              </a:r>
            </a:p>
          </p:txBody>
        </p:sp>
        <p:grpSp>
          <p:nvGrpSpPr>
            <p:cNvPr id="17" name="그룹 19"/>
            <p:cNvGrpSpPr/>
            <p:nvPr/>
          </p:nvGrpSpPr>
          <p:grpSpPr>
            <a:xfrm>
              <a:off x="9105393" y="3486978"/>
              <a:ext cx="548639" cy="3255356"/>
              <a:chOff x="9082594" y="3422194"/>
              <a:chExt cx="693020" cy="325535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9082594" y="3422194"/>
                <a:ext cx="693020" cy="67377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9082596" y="6610172"/>
                <a:ext cx="693018" cy="67378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</p:grpSp>
      <p:grpSp>
        <p:nvGrpSpPr>
          <p:cNvPr id="15" name="그룹 14"/>
          <p:cNvGrpSpPr/>
          <p:nvPr/>
        </p:nvGrpSpPr>
        <p:grpSpPr>
          <a:xfrm>
            <a:off x="1598140" y="1273571"/>
            <a:ext cx="2388717" cy="4399232"/>
            <a:chOff x="3584155" y="1715499"/>
            <a:chExt cx="1975476" cy="36381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366" y="1740229"/>
              <a:ext cx="1975265" cy="3377542"/>
            </a:xfrm>
            <a:prstGeom prst="rect">
              <a:avLst/>
            </a:prstGeom>
            <a:effectLst>
              <a:outerShdw blurRad="190500" sx="101000" sy="101000" algn="c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1" name="타원 20"/>
            <p:cNvSpPr/>
            <p:nvPr/>
          </p:nvSpPr>
          <p:spPr>
            <a:xfrm>
              <a:off x="3584155" y="1715499"/>
              <a:ext cx="395416" cy="3954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75039" y="5048238"/>
              <a:ext cx="1793922" cy="305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사용자 어플리케이션</a:t>
              </a:r>
              <a:endPara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563" y="2826263"/>
            <a:ext cx="420128" cy="420128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691474" y="1523998"/>
            <a:ext cx="1199786" cy="1302264"/>
            <a:chOff x="3584890" y="2833756"/>
            <a:chExt cx="1952200" cy="2118946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3" t="27889" r="12646" b="14244"/>
            <a:stretch/>
          </p:blipFill>
          <p:spPr>
            <a:xfrm>
              <a:off x="3584890" y="2833756"/>
              <a:ext cx="1952200" cy="148349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830828" y="4351753"/>
              <a:ext cx="1505501" cy="600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Beacon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409224" y="3313254"/>
            <a:ext cx="1756292" cy="1977458"/>
            <a:chOff x="5409223" y="3346073"/>
            <a:chExt cx="1756292" cy="197745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9223" y="3346073"/>
              <a:ext cx="1756292" cy="175629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033475" y="4954199"/>
              <a:ext cx="543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Tag</a:t>
              </a:r>
              <a:endPara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110890" y="1273571"/>
            <a:ext cx="2388717" cy="4399232"/>
            <a:chOff x="3584155" y="1715499"/>
            <a:chExt cx="1975476" cy="3638178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366" y="1740229"/>
              <a:ext cx="1975265" cy="3377541"/>
            </a:xfrm>
            <a:prstGeom prst="rect">
              <a:avLst/>
            </a:prstGeom>
            <a:effectLst>
              <a:outerShdw blurRad="190500" sx="101000" sy="101000" algn="c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37" name="타원 36"/>
            <p:cNvSpPr/>
            <p:nvPr/>
          </p:nvSpPr>
          <p:spPr>
            <a:xfrm>
              <a:off x="3584155" y="1715499"/>
              <a:ext cx="395416" cy="395416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675039" y="5048238"/>
              <a:ext cx="1793922" cy="305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관리자 어플리케이션</a:t>
              </a:r>
              <a:endPara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cxnSp>
        <p:nvCxnSpPr>
          <p:cNvPr id="30" name="직선 연결선 29"/>
          <p:cNvCxnSpPr/>
          <p:nvPr/>
        </p:nvCxnSpPr>
        <p:spPr>
          <a:xfrm>
            <a:off x="88421" y="478885"/>
            <a:ext cx="5875637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63727" y="6401315"/>
            <a:ext cx="8297562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75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-8.33333E-7 0.0525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94444E-6 -2.59259E-6 L -1.94444E-6 0.01968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11111E-6 L -1.94444E-6 0.0893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6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8.33333E-7 -0.09607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1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83920" y="2224603"/>
            <a:ext cx="997324" cy="2031955"/>
            <a:chOff x="9001302" y="3486978"/>
            <a:chExt cx="1597794" cy="3255356"/>
          </a:xfrm>
        </p:grpSpPr>
        <p:sp>
          <p:nvSpPr>
            <p:cNvPr id="14" name="TextBox 13"/>
            <p:cNvSpPr txBox="1"/>
            <p:nvPr/>
          </p:nvSpPr>
          <p:spPr>
            <a:xfrm>
              <a:off x="9001302" y="3546247"/>
              <a:ext cx="1597794" cy="3106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주제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500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개요</a:t>
              </a:r>
              <a:endParaRPr lang="en-US" altLang="ko-KR" sz="15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목표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수익모델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역할분담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계획</a:t>
              </a:r>
            </a:p>
          </p:txBody>
        </p:sp>
        <p:grpSp>
          <p:nvGrpSpPr>
            <p:cNvPr id="17" name="그룹 19"/>
            <p:cNvGrpSpPr/>
            <p:nvPr/>
          </p:nvGrpSpPr>
          <p:grpSpPr>
            <a:xfrm>
              <a:off x="9105393" y="3486978"/>
              <a:ext cx="548639" cy="3255356"/>
              <a:chOff x="9082594" y="3422194"/>
              <a:chExt cx="693020" cy="325535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9082594" y="3422194"/>
                <a:ext cx="693020" cy="67377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9082596" y="6610172"/>
                <a:ext cx="693018" cy="67378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</p:grpSp>
      <p:cxnSp>
        <p:nvCxnSpPr>
          <p:cNvPr id="30" name="직선 연결선 29"/>
          <p:cNvCxnSpPr/>
          <p:nvPr/>
        </p:nvCxnSpPr>
        <p:spPr>
          <a:xfrm>
            <a:off x="88421" y="478885"/>
            <a:ext cx="5875637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63727" y="6401315"/>
            <a:ext cx="8297562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369" y="1029277"/>
            <a:ext cx="6399262" cy="47994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87" y="2257168"/>
            <a:ext cx="432486" cy="4324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57" y="2547552"/>
            <a:ext cx="432486" cy="4324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514" y="4481384"/>
            <a:ext cx="432486" cy="4324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57" y="2547552"/>
            <a:ext cx="432486" cy="4324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89" y="3429000"/>
            <a:ext cx="432486" cy="4324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3" name="타원 42"/>
          <p:cNvSpPr/>
          <p:nvPr/>
        </p:nvSpPr>
        <p:spPr>
          <a:xfrm>
            <a:off x="1144892" y="760516"/>
            <a:ext cx="478131" cy="478131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491257" y="5930353"/>
            <a:ext cx="216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Google Map</a:t>
            </a:r>
            <a:r>
              <a:rPr lang="ko-KR" altLang="en-US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과 연동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3663784" y="1951205"/>
            <a:ext cx="1816431" cy="1816431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Goal</a:t>
            </a:r>
            <a:endParaRPr lang="ko-KR" altLang="en-US" sz="4400" b="1" dirty="0">
              <a:solidFill>
                <a:schemeClr val="bg1">
                  <a:lumMod val="85000"/>
                  <a:lumOff val="1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1728938" y="857250"/>
            <a:ext cx="270711" cy="3537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283920" y="2224603"/>
            <a:ext cx="997324" cy="2030049"/>
            <a:chOff x="9001302" y="3486978"/>
            <a:chExt cx="1597794" cy="3252302"/>
          </a:xfrm>
        </p:grpSpPr>
        <p:sp>
          <p:nvSpPr>
            <p:cNvPr id="45" name="TextBox 44"/>
            <p:cNvSpPr txBox="1"/>
            <p:nvPr/>
          </p:nvSpPr>
          <p:spPr>
            <a:xfrm>
              <a:off x="9001302" y="3546247"/>
              <a:ext cx="1597794" cy="3106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주제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개요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500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목표</a:t>
              </a:r>
              <a:endParaRPr lang="en-US" altLang="ko-KR" sz="15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수익모델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역할분담</a:t>
              </a:r>
              <a:endParaRPr lang="en-US" altLang="ko-KR" sz="9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9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계획</a:t>
              </a:r>
            </a:p>
          </p:txBody>
        </p:sp>
        <p:grpSp>
          <p:nvGrpSpPr>
            <p:cNvPr id="46" name="그룹 19"/>
            <p:cNvGrpSpPr/>
            <p:nvPr/>
          </p:nvGrpSpPr>
          <p:grpSpPr>
            <a:xfrm>
              <a:off x="9105393" y="3486978"/>
              <a:ext cx="548639" cy="3252302"/>
              <a:chOff x="9082594" y="3422194"/>
              <a:chExt cx="693020" cy="3252302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9082594" y="3422194"/>
                <a:ext cx="693020" cy="67377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9082596" y="6607119"/>
                <a:ext cx="693018" cy="67377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1768165" y="4240502"/>
            <a:ext cx="1936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b="1" dirty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도면 프로그램 구축 및 어플리케이션 제작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86569" y="4244546"/>
            <a:ext cx="22499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b="1" dirty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실내 장치 부착 위치 선정 및 정보 삽입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03908" y="1495293"/>
            <a:ext cx="193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Times New Roman" panose="02020603050405020304" pitchFamily="18" charset="0"/>
              </a:rPr>
              <a:t>플랫폼</a:t>
            </a:r>
            <a:endParaRPr lang="ko-KR" altLang="en-US" b="1" dirty="0">
              <a:solidFill>
                <a:schemeClr val="bg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88421" y="478885"/>
            <a:ext cx="5875637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3727" y="6401315"/>
            <a:ext cx="8297562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0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0.04722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7" grpId="0"/>
      <p:bldP spid="38" grpId="0"/>
      <p:bldP spid="40" grpId="0"/>
    </p:bldLst>
  </p:timing>
</p:sld>
</file>

<file path=ppt/theme/theme1.xml><?xml version="1.0" encoding="utf-8"?>
<a:theme xmlns:a="http://schemas.openxmlformats.org/drawingml/2006/main" name="Office 테마">
  <a:themeElements>
    <a:clrScheme name="아트템플릿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8182D"/>
      </a:accent1>
      <a:accent2>
        <a:srgbClr val="3B5976"/>
      </a:accent2>
      <a:accent3>
        <a:srgbClr val="7F8448"/>
      </a:accent3>
      <a:accent4>
        <a:srgbClr val="912C2E"/>
      </a:accent4>
      <a:accent5>
        <a:srgbClr val="1A263A"/>
      </a:accent5>
      <a:accent6>
        <a:srgbClr val="8095B2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3338</TotalTime>
  <Words>219</Words>
  <Application>Microsoft Office PowerPoint</Application>
  <PresentationFormat>화면 슬라이드 쇼(4:3)</PresentationFormat>
  <Paragraphs>116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Aharoni</vt:lpstr>
      <vt:lpstr>Times New Roman</vt:lpstr>
      <vt:lpstr>산돌고딕 L</vt:lpstr>
      <vt:lpstr>Arial</vt:lpstr>
      <vt:lpstr>-윤고딕310</vt:lpstr>
      <vt:lpstr>나눔바른고딕</vt:lpstr>
      <vt:lpstr>-윤고딕320</vt:lpstr>
      <vt:lpstr>-윤고딕330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아트템플릿</dc:title>
  <dc:creator>비즈폼</dc:creator>
  <dc:description>무단 복제 배포시 법적 불이익을 받을 수 있습니다.</dc:description>
  <cp:lastModifiedBy>Dong Kyu Yu</cp:lastModifiedBy>
  <cp:revision>301</cp:revision>
  <dcterms:created xsi:type="dcterms:W3CDTF">2015-09-08T00:56:12Z</dcterms:created>
  <dcterms:modified xsi:type="dcterms:W3CDTF">2016-03-10T10:45:39Z</dcterms:modified>
  <cp:category>본 문서의 저작권은 비즈폼에 있습니다.</cp:category>
</cp:coreProperties>
</file>